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notesMasterIdLst>
    <p:notesMasterId r:id="rId24"/>
  </p:notesMasterIdLst>
  <p:sldIdLst>
    <p:sldId id="256" r:id="rId2"/>
    <p:sldId id="280" r:id="rId3"/>
    <p:sldId id="258" r:id="rId4"/>
    <p:sldId id="259" r:id="rId5"/>
    <p:sldId id="260" r:id="rId6"/>
    <p:sldId id="281" r:id="rId7"/>
    <p:sldId id="278" r:id="rId8"/>
    <p:sldId id="263" r:id="rId9"/>
    <p:sldId id="264" r:id="rId10"/>
    <p:sldId id="266" r:id="rId11"/>
    <p:sldId id="282" r:id="rId12"/>
    <p:sldId id="267" r:id="rId13"/>
    <p:sldId id="268" r:id="rId14"/>
    <p:sldId id="283" r:id="rId15"/>
    <p:sldId id="269" r:id="rId16"/>
    <p:sldId id="270" r:id="rId17"/>
    <p:sldId id="279" r:id="rId18"/>
    <p:sldId id="271" r:id="rId19"/>
    <p:sldId id="272" r:id="rId20"/>
    <p:sldId id="273" r:id="rId21"/>
    <p:sldId id="274" r:id="rId22"/>
    <p:sldId id="277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35E3FF-4411-4B90-BF66-FBF5886205C8}" type="datetimeFigureOut">
              <a:rPr lang="ru-RU" smtClean="0"/>
              <a:t>чт 26.08.21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09934-BA50-474C-91E4-D589D7886B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1099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09934-BA50-474C-91E4-D589D7886B96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1914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837D3-A74C-44DB-84DE-BE745197BF05}" type="datetimeFigureOut">
              <a:rPr lang="ru-RU" smtClean="0"/>
              <a:t>чт 26.08.21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051C3-98CD-4960-BCA5-5490475CE3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751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837D3-A74C-44DB-84DE-BE745197BF05}" type="datetimeFigureOut">
              <a:rPr lang="ru-RU" smtClean="0"/>
              <a:t>чт 26.08.21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051C3-98CD-4960-BCA5-5490475CE3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244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837D3-A74C-44DB-84DE-BE745197BF05}" type="datetimeFigureOut">
              <a:rPr lang="ru-RU" smtClean="0"/>
              <a:t>чт 26.08.21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051C3-98CD-4960-BCA5-5490475CE31F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5104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837D3-A74C-44DB-84DE-BE745197BF05}" type="datetimeFigureOut">
              <a:rPr lang="ru-RU" smtClean="0"/>
              <a:t>чт 26.08.21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051C3-98CD-4960-BCA5-5490475CE3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7270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837D3-A74C-44DB-84DE-BE745197BF05}" type="datetimeFigureOut">
              <a:rPr lang="ru-RU" smtClean="0"/>
              <a:t>чт 26.08.21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051C3-98CD-4960-BCA5-5490475CE31F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046600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837D3-A74C-44DB-84DE-BE745197BF05}" type="datetimeFigureOut">
              <a:rPr lang="ru-RU" smtClean="0"/>
              <a:t>чт 26.08.21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051C3-98CD-4960-BCA5-5490475CE3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02647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837D3-A74C-44DB-84DE-BE745197BF05}" type="datetimeFigureOut">
              <a:rPr lang="ru-RU" smtClean="0"/>
              <a:t>чт 26.08.21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051C3-98CD-4960-BCA5-5490475CE3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55088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837D3-A74C-44DB-84DE-BE745197BF05}" type="datetimeFigureOut">
              <a:rPr lang="ru-RU" smtClean="0"/>
              <a:t>чт 26.08.21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051C3-98CD-4960-BCA5-5490475CE3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2958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837D3-A74C-44DB-84DE-BE745197BF05}" type="datetimeFigureOut">
              <a:rPr lang="ru-RU" smtClean="0"/>
              <a:t>чт 26.08.21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051C3-98CD-4960-BCA5-5490475CE3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200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837D3-A74C-44DB-84DE-BE745197BF05}" type="datetimeFigureOut">
              <a:rPr lang="ru-RU" smtClean="0"/>
              <a:t>чт 26.08.21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051C3-98CD-4960-BCA5-5490475CE3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3712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837D3-A74C-44DB-84DE-BE745197BF05}" type="datetimeFigureOut">
              <a:rPr lang="ru-RU" smtClean="0"/>
              <a:t>чт 26.08.21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051C3-98CD-4960-BCA5-5490475CE3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732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837D3-A74C-44DB-84DE-BE745197BF05}" type="datetimeFigureOut">
              <a:rPr lang="ru-RU" smtClean="0"/>
              <a:t>чт 26.08.21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051C3-98CD-4960-BCA5-5490475CE3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953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837D3-A74C-44DB-84DE-BE745197BF05}" type="datetimeFigureOut">
              <a:rPr lang="ru-RU" smtClean="0"/>
              <a:t>чт 26.08.21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051C3-98CD-4960-BCA5-5490475CE3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149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837D3-A74C-44DB-84DE-BE745197BF05}" type="datetimeFigureOut">
              <a:rPr lang="ru-RU" smtClean="0"/>
              <a:t>чт 26.08.21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051C3-98CD-4960-BCA5-5490475CE3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03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837D3-A74C-44DB-84DE-BE745197BF05}" type="datetimeFigureOut">
              <a:rPr lang="ru-RU" smtClean="0"/>
              <a:t>чт 26.08.21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051C3-98CD-4960-BCA5-5490475CE3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2491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837D3-A74C-44DB-84DE-BE745197BF05}" type="datetimeFigureOut">
              <a:rPr lang="ru-RU" smtClean="0"/>
              <a:t>чт 26.08.21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051C3-98CD-4960-BCA5-5490475CE3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817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837D3-A74C-44DB-84DE-BE745197BF05}" type="datetimeFigureOut">
              <a:rPr lang="ru-RU" smtClean="0"/>
              <a:t>чт 26.08.21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78051C3-98CD-4960-BCA5-5490475CE3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56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70" y="1"/>
            <a:ext cx="12337170" cy="672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82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976620" cy="103456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Развитие физической культуры и спорта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7877" y="1239715"/>
            <a:ext cx="9847385" cy="5706208"/>
          </a:xfrm>
        </p:spPr>
        <p:txBody>
          <a:bodyPr/>
          <a:lstStyle/>
          <a:p>
            <a:pPr lvl="0" fontAlgn="base"/>
            <a:r>
              <a:rPr lang="ru-RU" dirty="0"/>
              <a:t>Одной из основополагающих задач района является создание условий для развития физической культуры и спорта, привлечения, прежде всего, детей, подростков и молодежи к активному образу жизни, к занятиям спортом, расположенных в сельской местности.</a:t>
            </a:r>
          </a:p>
          <a:p>
            <a:pPr fontAlgn="base"/>
            <a:r>
              <a:rPr lang="ru-RU" dirty="0"/>
              <a:t>За счет средств субсидии из федерального бюджета бюджету Республики Крым в 2020-2021 г осуществляется капитальный ремонт спортивного зала в  </a:t>
            </a:r>
            <a:r>
              <a:rPr lang="ru-RU" dirty="0" smtClean="0"/>
              <a:t>МБОУ </a:t>
            </a:r>
            <a:r>
              <a:rPr lang="ru-RU" dirty="0"/>
              <a:t>«</a:t>
            </a:r>
            <a:r>
              <a:rPr lang="ru-RU" dirty="0" err="1"/>
              <a:t>Косточковская</a:t>
            </a:r>
            <a:r>
              <a:rPr lang="ru-RU" dirty="0"/>
              <a:t> </a:t>
            </a:r>
            <a:r>
              <a:rPr lang="ru-RU" dirty="0" smtClean="0"/>
              <a:t>СОШ»</a:t>
            </a:r>
            <a:endParaRPr lang="ru-RU" dirty="0"/>
          </a:p>
          <a:p>
            <a:r>
              <a:rPr lang="ru-RU" dirty="0"/>
              <a:t>Подготовлена проектно-сметная документация и экспертиза для капитального ремонта спортивного зала в МБОУ «</a:t>
            </a:r>
            <a:r>
              <a:rPr lang="ru-RU" dirty="0" err="1"/>
              <a:t>Нижнегорская</a:t>
            </a:r>
            <a:r>
              <a:rPr lang="ru-RU" dirty="0"/>
              <a:t> школа-лицей № 1».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67" y="3982915"/>
            <a:ext cx="3638196" cy="27695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230" y="4048242"/>
            <a:ext cx="4054395" cy="270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2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96" y="419711"/>
            <a:ext cx="5845537" cy="38814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300" y="2486390"/>
            <a:ext cx="6038092" cy="400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27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96716"/>
            <a:ext cx="8596668" cy="67700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Ремонтные работы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677008"/>
            <a:ext cx="9899812" cy="5364355"/>
          </a:xfrm>
        </p:spPr>
        <p:txBody>
          <a:bodyPr/>
          <a:lstStyle/>
          <a:p>
            <a:r>
              <a:rPr lang="ru-RU" dirty="0" smtClean="0"/>
              <a:t>2020 </a:t>
            </a:r>
            <a:r>
              <a:rPr lang="ru-RU" dirty="0"/>
              <a:t>год  капремонт кровли  МБОУ Садовская СОШ и МБДОУ Охотский д/с "</a:t>
            </a:r>
            <a:r>
              <a:rPr lang="ru-RU" dirty="0" err="1"/>
              <a:t>Капитошка</a:t>
            </a:r>
            <a:r>
              <a:rPr lang="ru-RU" dirty="0"/>
              <a:t>"</a:t>
            </a:r>
          </a:p>
          <a:p>
            <a:r>
              <a:rPr lang="ru-RU" dirty="0"/>
              <a:t>2021 год   капитальный ремонт кровли: МБОУ </a:t>
            </a:r>
            <a:r>
              <a:rPr lang="ru-RU" dirty="0" err="1"/>
              <a:t>Емельяновская</a:t>
            </a:r>
            <a:r>
              <a:rPr lang="ru-RU" dirty="0"/>
              <a:t> СОШ, МБОУ </a:t>
            </a:r>
            <a:r>
              <a:rPr lang="ru-RU" dirty="0" err="1"/>
              <a:t>Косточковская</a:t>
            </a:r>
            <a:r>
              <a:rPr lang="ru-RU" dirty="0"/>
              <a:t> СОШ, МБОУ </a:t>
            </a:r>
            <a:r>
              <a:rPr lang="ru-RU" dirty="0" err="1"/>
              <a:t>Лиственская</a:t>
            </a:r>
            <a:r>
              <a:rPr lang="ru-RU" dirty="0"/>
              <a:t> СОШ</a:t>
            </a:r>
          </a:p>
          <a:p>
            <a:r>
              <a:rPr lang="ru-RU" dirty="0"/>
              <a:t>капитальный ремонт фасада   МБОУ </a:t>
            </a:r>
            <a:r>
              <a:rPr lang="ru-RU" dirty="0" err="1"/>
              <a:t>Нижнегорская</a:t>
            </a:r>
            <a:r>
              <a:rPr lang="ru-RU" dirty="0"/>
              <a:t> школа-лицей № </a:t>
            </a:r>
            <a:r>
              <a:rPr lang="ru-RU" dirty="0" smtClean="0"/>
              <a:t>1</a:t>
            </a:r>
          </a:p>
          <a:p>
            <a:r>
              <a:rPr lang="ru-RU" dirty="0" smtClean="0"/>
              <a:t>замена </a:t>
            </a:r>
            <a:r>
              <a:rPr lang="ru-RU" dirty="0"/>
              <a:t>окон </a:t>
            </a:r>
            <a:r>
              <a:rPr lang="ru-RU" dirty="0" smtClean="0"/>
              <a:t> </a:t>
            </a:r>
            <a:r>
              <a:rPr lang="ru-RU" dirty="0"/>
              <a:t>в </a:t>
            </a:r>
            <a:r>
              <a:rPr lang="ru-RU" dirty="0" smtClean="0"/>
              <a:t>МБОУ </a:t>
            </a:r>
            <a:r>
              <a:rPr lang="ru-RU" dirty="0"/>
              <a:t>«</a:t>
            </a:r>
            <a:r>
              <a:rPr lang="ru-RU" dirty="0" err="1" smtClean="0"/>
              <a:t>Зоркинская</a:t>
            </a:r>
            <a:r>
              <a:rPr lang="ru-RU" dirty="0" smtClean="0"/>
              <a:t> </a:t>
            </a:r>
            <a:r>
              <a:rPr lang="ru-RU" dirty="0" err="1"/>
              <a:t>СОШДС»,начальная</a:t>
            </a:r>
            <a:r>
              <a:rPr lang="ru-RU" dirty="0"/>
              <a:t> школа МБОУ «</a:t>
            </a:r>
            <a:r>
              <a:rPr lang="ru-RU" dirty="0" err="1"/>
              <a:t>Нижнегорская</a:t>
            </a:r>
            <a:r>
              <a:rPr lang="ru-RU" dirty="0"/>
              <a:t> школа-лицей « 1», МБОУ «</a:t>
            </a:r>
            <a:r>
              <a:rPr lang="ru-RU" dirty="0" err="1"/>
              <a:t>Нижнегорская</a:t>
            </a:r>
            <a:r>
              <a:rPr lang="ru-RU" dirty="0"/>
              <a:t> СОШ № 2»). </a:t>
            </a:r>
            <a:r>
              <a:rPr lang="ru-RU" dirty="0" smtClean="0"/>
              <a:t>До конца 2021 г. Будут завершены </a:t>
            </a:r>
            <a:r>
              <a:rPr lang="ru-RU" dirty="0"/>
              <a:t>ремонтные работы по установке оконных блоков в  МБОУ «</a:t>
            </a:r>
            <a:r>
              <a:rPr lang="ru-RU" dirty="0" err="1"/>
              <a:t>Лиственская</a:t>
            </a:r>
            <a:r>
              <a:rPr lang="ru-RU" dirty="0"/>
              <a:t> СОШ», МБОУ «</a:t>
            </a:r>
            <a:r>
              <a:rPr lang="ru-RU" dirty="0" err="1"/>
              <a:t>Дрофинская</a:t>
            </a:r>
            <a:r>
              <a:rPr lang="ru-RU" dirty="0"/>
              <a:t> СОШ», МБОУ» </a:t>
            </a:r>
            <a:r>
              <a:rPr lang="ru-RU" dirty="0" err="1"/>
              <a:t>Емельяновская</a:t>
            </a:r>
            <a:r>
              <a:rPr lang="ru-RU" dirty="0"/>
              <a:t> СОШ», МБОУ «Ивановская СОШ», МБОУ «</a:t>
            </a:r>
            <a:r>
              <a:rPr lang="ru-RU" dirty="0" err="1"/>
              <a:t>Желябовская</a:t>
            </a:r>
            <a:r>
              <a:rPr lang="ru-RU" dirty="0"/>
              <a:t> СОШ», МБОУ </a:t>
            </a:r>
            <a:r>
              <a:rPr lang="ru-RU" dirty="0" err="1"/>
              <a:t>Косточковская</a:t>
            </a:r>
            <a:r>
              <a:rPr lang="ru-RU" dirty="0"/>
              <a:t> СОШ.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229" y="4062045"/>
            <a:ext cx="4420163" cy="27463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460" y="0"/>
            <a:ext cx="2282540" cy="25233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0" y="4062046"/>
            <a:ext cx="6936153" cy="274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50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1354" y="1"/>
            <a:ext cx="11910646" cy="1930400"/>
          </a:xfrm>
        </p:spPr>
        <p:txBody>
          <a:bodyPr>
            <a:noAutofit/>
          </a:bodyPr>
          <a:lstStyle/>
          <a:p>
            <a:pPr marL="342900" lvl="0" indent="-342900">
              <a:spcBef>
                <a:spcPts val="1000"/>
              </a:spcBef>
            </a:pPr>
            <a:r>
              <a:rPr lang="ru-RU" sz="3200" dirty="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cs"/>
              </a:rPr>
              <a:t>В 2021 году приобретено производственное оборудование для пищеблоков: </a:t>
            </a:r>
            <a:r>
              <a:rPr lang="ru-RU" sz="32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cs"/>
              </a:rPr>
              <a:t>МБОУ «</a:t>
            </a:r>
            <a:r>
              <a:rPr lang="ru-RU" sz="3200" dirty="0" err="1" smtClean="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cs"/>
              </a:rPr>
              <a:t>Новогригорьевская</a:t>
            </a:r>
            <a:r>
              <a:rPr lang="ru-RU" sz="32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cs"/>
              </a:rPr>
              <a:t> СОШ-ДС</a:t>
            </a:r>
            <a:r>
              <a:rPr lang="ru-RU" sz="3200" dirty="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cs"/>
              </a:rPr>
              <a:t>»,МБОУ «</a:t>
            </a:r>
            <a:r>
              <a:rPr lang="ru-RU" sz="3200" dirty="0" err="1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cs"/>
              </a:rPr>
              <a:t>Червоновская</a:t>
            </a:r>
            <a:r>
              <a:rPr lang="ru-RU" sz="3200" dirty="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cs"/>
              </a:rPr>
              <a:t> </a:t>
            </a:r>
            <a:r>
              <a:rPr lang="ru-RU" sz="32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cs"/>
              </a:rPr>
              <a:t>СОШ-ДС</a:t>
            </a:r>
            <a:r>
              <a:rPr lang="ru-RU" sz="3200" dirty="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cs"/>
              </a:rPr>
              <a:t>, МБОУ «</a:t>
            </a:r>
            <a:r>
              <a:rPr lang="ru-RU" sz="3200" dirty="0" err="1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cs"/>
              </a:rPr>
              <a:t>Зоркинская</a:t>
            </a:r>
            <a:r>
              <a:rPr lang="ru-RU" sz="3200" dirty="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cs"/>
              </a:rPr>
              <a:t> </a:t>
            </a:r>
            <a:r>
              <a:rPr lang="ru-RU" sz="32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cs"/>
              </a:rPr>
              <a:t>СОШ-ДС</a:t>
            </a:r>
            <a:r>
              <a:rPr lang="ru-RU" sz="3200" dirty="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cs"/>
              </a:rPr>
              <a:t>»,МБОУ </a:t>
            </a:r>
            <a:r>
              <a:rPr lang="ru-RU" sz="3200" dirty="0" err="1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cs"/>
              </a:rPr>
              <a:t>Пшеничненская</a:t>
            </a:r>
            <a:r>
              <a:rPr lang="ru-RU" sz="3200" dirty="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cs"/>
              </a:rPr>
              <a:t> СОШ,МБОУ Чкаловская СОШ, МБОУ Охотская СОШ,МБОУ </a:t>
            </a:r>
            <a:r>
              <a:rPr lang="ru-RU" sz="3200" dirty="0" err="1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cs"/>
              </a:rPr>
              <a:t>Изобильненская</a:t>
            </a:r>
            <a:r>
              <a:rPr lang="ru-RU" sz="3200" dirty="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cs"/>
              </a:rPr>
              <a:t> </a:t>
            </a:r>
            <a:br>
              <a:rPr lang="ru-RU" sz="3200" dirty="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cs"/>
              </a:rPr>
            </a:br>
            <a:r>
              <a:rPr lang="ru-RU" sz="32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cs"/>
              </a:rPr>
              <a:t>СОШ-ДС</a:t>
            </a:r>
            <a:r>
              <a:rPr lang="ru-RU" sz="3200" dirty="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cs"/>
              </a:rPr>
              <a:t>».</a:t>
            </a:r>
            <a:br>
              <a:rPr lang="ru-RU" sz="3200" dirty="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cs"/>
              </a:rPr>
            </a:br>
            <a:endParaRPr lang="ru-RU" sz="32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23" y="3016860"/>
            <a:ext cx="4019550" cy="3014663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784" y="2752725"/>
            <a:ext cx="3651737" cy="27388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397" y="3366841"/>
            <a:ext cx="3956539" cy="296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7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093" y="609599"/>
            <a:ext cx="9741876" cy="2669931"/>
          </a:xfrm>
        </p:spPr>
        <p:txBody>
          <a:bodyPr>
            <a:normAutofit fontScale="90000"/>
          </a:bodyPr>
          <a:lstStyle/>
          <a:p>
            <a:pPr marL="342900" lvl="0" indent="-342900">
              <a:spcBef>
                <a:spcPts val="1000"/>
              </a:spcBef>
            </a:pPr>
            <a:r>
              <a:rPr lang="ru-RU" sz="2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cs"/>
              </a:rPr>
              <a:t>    		Идет </a:t>
            </a: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cs"/>
              </a:rPr>
              <a:t>установка модульного пищеблока в МБОУ «Ивановская СОШ».</a:t>
            </a:r>
            <a:b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cs"/>
              </a:rPr>
            </a:b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cs"/>
              </a:rPr>
              <a:t>Заказана ПСД для капитального ремонта пищеблоков: МБОУ </a:t>
            </a:r>
            <a:r>
              <a:rPr lang="ru-RU" sz="2400" dirty="0" err="1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cs"/>
              </a:rPr>
              <a:t>Жемчужинская</a:t>
            </a: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cs"/>
              </a:rPr>
              <a:t> СОШДС, МБОУ </a:t>
            </a:r>
            <a:r>
              <a:rPr lang="ru-RU" sz="2400" dirty="0" err="1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cs"/>
              </a:rPr>
              <a:t>Дрофинская</a:t>
            </a: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cs"/>
              </a:rPr>
              <a:t> СОШ, МБОУ </a:t>
            </a:r>
            <a:r>
              <a:rPr lang="ru-RU" sz="2400" dirty="0" err="1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cs"/>
              </a:rPr>
              <a:t>Лиственская</a:t>
            </a: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cs"/>
              </a:rPr>
              <a:t> </a:t>
            </a:r>
            <a:r>
              <a:rPr lang="ru-RU" sz="2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cs"/>
              </a:rPr>
              <a:t>СОШ. Подготовлена </a:t>
            </a: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cs"/>
              </a:rPr>
              <a:t>экспертиза для пищеблока начальной школы МБОУ «</a:t>
            </a:r>
            <a:r>
              <a:rPr lang="ru-RU" sz="2400" dirty="0" err="1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cs"/>
              </a:rPr>
              <a:t>Нижнегорская</a:t>
            </a: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cs"/>
              </a:rPr>
              <a:t> школа-лицей № 1».</a:t>
            </a:r>
            <a:r>
              <a:rPr lang="ru-RU" sz="1800" dirty="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cs"/>
              </a:rPr>
              <a:t/>
            </a:r>
            <a:br>
              <a:rPr lang="ru-RU" sz="1800" dirty="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093" y="2774656"/>
            <a:ext cx="6167955" cy="37265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653" y="2285926"/>
            <a:ext cx="3024553" cy="45012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4348" y="2716824"/>
            <a:ext cx="2459648" cy="327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31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05508"/>
            <a:ext cx="8596668" cy="1824892"/>
          </a:xfrm>
        </p:spPr>
        <p:txBody>
          <a:bodyPr/>
          <a:lstStyle/>
          <a:p>
            <a:pPr algn="ctr"/>
            <a:r>
              <a:rPr lang="ru-RU" dirty="0" smtClean="0"/>
              <a:t>Подвоз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659423"/>
            <a:ext cx="10198751" cy="5381939"/>
          </a:xfrm>
        </p:spPr>
        <p:txBody>
          <a:bodyPr/>
          <a:lstStyle/>
          <a:p>
            <a:r>
              <a:rPr lang="ru-RU" dirty="0"/>
              <a:t>	С целью предоставления обучающимся, проживающим в сельской местности, возможности реализации конституционного права на получение образования организована бесплатная перевозка учащихся из 40 населённых пунктов в 19 школ и обратно домой. Перевозку осуществляют 20 автотранспортных средств, из которых 18 школьные автобусы. </a:t>
            </a:r>
          </a:p>
          <a:p>
            <a:r>
              <a:rPr lang="ru-RU" dirty="0"/>
              <a:t>    За период 2020-2021 г. получено 2 школьных автобуса: МБОУ «</a:t>
            </a:r>
            <a:r>
              <a:rPr lang="ru-RU" dirty="0" err="1"/>
              <a:t>Акимовская</a:t>
            </a:r>
            <a:r>
              <a:rPr lang="ru-RU" dirty="0"/>
              <a:t> СОШ»,  МБОУ «</a:t>
            </a:r>
            <a:r>
              <a:rPr lang="ru-RU" dirty="0" err="1"/>
              <a:t>Косточковская</a:t>
            </a:r>
            <a:r>
              <a:rPr lang="ru-RU" dirty="0"/>
              <a:t> СОШ».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561" y="2950304"/>
            <a:ext cx="3304441" cy="36449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2" y="3045804"/>
            <a:ext cx="4387037" cy="354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68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</a:t>
            </a:r>
            <a:r>
              <a:rPr lang="ru-RU" dirty="0" smtClean="0"/>
              <a:t>рограмма </a:t>
            </a:r>
            <a:r>
              <a:rPr lang="ru-RU" dirty="0"/>
              <a:t>"Одаренные дети"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1230923"/>
            <a:ext cx="9750343" cy="4810439"/>
          </a:xfrm>
        </p:spPr>
        <p:txBody>
          <a:bodyPr/>
          <a:lstStyle/>
          <a:p>
            <a:r>
              <a:rPr lang="ru-RU" sz="2800" dirty="0"/>
              <a:t>Особое внимание уделяется патриотическому воспитанию юных граждан нашей </a:t>
            </a:r>
            <a:r>
              <a:rPr lang="ru-RU" sz="2800" dirty="0" smtClean="0"/>
              <a:t>страны</a:t>
            </a:r>
            <a:endParaRPr lang="ru-RU" sz="2800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92" y="2175608"/>
            <a:ext cx="4489725" cy="29854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700" y="2032977"/>
            <a:ext cx="4110549" cy="29854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062" y="3485662"/>
            <a:ext cx="4181507" cy="307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15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69703" y="553916"/>
            <a:ext cx="8596668" cy="5399524"/>
          </a:xfrm>
        </p:spPr>
        <p:txBody>
          <a:bodyPr/>
          <a:lstStyle/>
          <a:p>
            <a:r>
              <a:rPr lang="ru-RU" sz="2400" dirty="0"/>
              <a:t>Воспитанники Нижнегорского района принимают участие в Летнем фестивале ФСК ГТО, в Республиканской спартакиаде </a:t>
            </a:r>
            <a:r>
              <a:rPr lang="ru-RU" sz="2400" dirty="0" smtClean="0"/>
              <a:t>допризывной молодёжи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80" y="2584937"/>
            <a:ext cx="5359752" cy="35608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728" y="2655276"/>
            <a:ext cx="4882426" cy="356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34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3" y="68020"/>
            <a:ext cx="4661843" cy="309721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239" y="68020"/>
            <a:ext cx="6111496" cy="35456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3" y="3613638"/>
            <a:ext cx="4707169" cy="31273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581" y="3701562"/>
            <a:ext cx="5348811" cy="30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61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457201"/>
            <a:ext cx="9882228" cy="626012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800" b="1" i="1" u="sng" dirty="0" smtClean="0"/>
              <a:t>9 </a:t>
            </a:r>
            <a:r>
              <a:rPr lang="ru-RU" sz="2800" b="1" i="1" u="sng" dirty="0"/>
              <a:t>направлений </a:t>
            </a:r>
            <a:endParaRPr lang="ru-RU" sz="2800" b="1" u="sng" dirty="0"/>
          </a:p>
          <a:p>
            <a:r>
              <a:rPr lang="ru-RU" sz="2800" b="1" i="1" dirty="0"/>
              <a:t>Система оценки качества подготовки обучающихся</a:t>
            </a:r>
            <a:endParaRPr lang="ru-RU" sz="2800" b="1" dirty="0"/>
          </a:p>
          <a:p>
            <a:r>
              <a:rPr lang="ru-RU" sz="2800" b="1" i="1" dirty="0"/>
              <a:t>Система обеспечения объективности процедуры оценки качества образования</a:t>
            </a:r>
            <a:endParaRPr lang="ru-RU" sz="2800" b="1" dirty="0"/>
          </a:p>
          <a:p>
            <a:r>
              <a:rPr lang="ru-RU" sz="2800" b="1" i="1" dirty="0"/>
              <a:t>Система мониторинга эффективности руководителей ОУ</a:t>
            </a:r>
            <a:endParaRPr lang="ru-RU" sz="2800" b="1" dirty="0"/>
          </a:p>
          <a:p>
            <a:r>
              <a:rPr lang="ru-RU" sz="2800" b="1" i="1" dirty="0"/>
              <a:t>Система мониторинга качества повышения квалификации педагогов</a:t>
            </a:r>
            <a:endParaRPr lang="ru-RU" sz="2800" b="1" dirty="0"/>
          </a:p>
          <a:p>
            <a:r>
              <a:rPr lang="ru-RU" sz="2800" b="1" i="1" dirty="0"/>
              <a:t>Система организации воспитания и социализации</a:t>
            </a:r>
            <a:endParaRPr lang="ru-RU" sz="2800" b="1" dirty="0"/>
          </a:p>
          <a:p>
            <a:r>
              <a:rPr lang="ru-RU" sz="2800" b="1" i="1" dirty="0"/>
              <a:t>Система методической работы</a:t>
            </a:r>
            <a:endParaRPr lang="ru-RU" sz="2800" b="1" dirty="0"/>
          </a:p>
          <a:p>
            <a:r>
              <a:rPr lang="ru-RU" sz="2800" b="1" i="1" dirty="0"/>
              <a:t>Система работы с ОУ с низкими образовательными результатами</a:t>
            </a:r>
            <a:endParaRPr lang="ru-RU" sz="2800" b="1" dirty="0"/>
          </a:p>
          <a:p>
            <a:r>
              <a:rPr lang="ru-RU" sz="2800" b="1" i="1" dirty="0"/>
              <a:t>Система развития таланта</a:t>
            </a:r>
            <a:endParaRPr lang="ru-RU" sz="2800" b="1" dirty="0"/>
          </a:p>
          <a:p>
            <a:r>
              <a:rPr lang="ru-RU" sz="2800" b="1" i="1" dirty="0"/>
              <a:t>Система профориентации</a:t>
            </a:r>
            <a:endParaRPr lang="ru-RU" sz="2800" b="1" dirty="0"/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179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7877" y="606669"/>
            <a:ext cx="9566031" cy="54346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ДОКЛАД</a:t>
            </a:r>
          </a:p>
          <a:p>
            <a:pPr marL="0" indent="0" algn="ctr">
              <a:buNone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начальника Управления образования, молодёжи и спорта администрации Нижнегорского района Республики Крым </a:t>
            </a:r>
          </a:p>
          <a:p>
            <a:pPr marL="0" indent="0" algn="ctr">
              <a:buNone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Дрозд Марины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Александровны</a:t>
            </a:r>
          </a:p>
          <a:p>
            <a:pPr marL="0" indent="0" algn="ctr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августовской конференции</a:t>
            </a:r>
          </a:p>
          <a:p>
            <a:pPr marL="0" indent="0" algn="ctr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27 августа 2021 года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410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Задачи </a:t>
            </a:r>
            <a:r>
              <a:rPr lang="ru-RU" dirty="0"/>
              <a:t>на 2021-2022 учебный год: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608993"/>
            <a:ext cx="8596668" cy="4783016"/>
          </a:xfrm>
        </p:spPr>
        <p:txBody>
          <a:bodyPr/>
          <a:lstStyle/>
          <a:p>
            <a:r>
              <a:rPr lang="ru-RU" sz="2000" dirty="0" smtClean="0"/>
              <a:t> </a:t>
            </a:r>
            <a:r>
              <a:rPr lang="ru-RU" sz="2000" dirty="0"/>
              <a:t>Совершенствовать механизмы управления качеством образования на основе мониторингов системы образования.</a:t>
            </a:r>
          </a:p>
          <a:p>
            <a:r>
              <a:rPr lang="ru-RU" sz="2000" dirty="0" smtClean="0"/>
              <a:t> </a:t>
            </a:r>
            <a:r>
              <a:rPr lang="ru-RU" sz="2000" dirty="0"/>
              <a:t>Обеспечить формирование цифровой образовательной среды.</a:t>
            </a:r>
          </a:p>
          <a:p>
            <a:r>
              <a:rPr lang="ru-RU" sz="2000" dirty="0" smtClean="0"/>
              <a:t>Обеспечить </a:t>
            </a:r>
            <a:r>
              <a:rPr lang="ru-RU" sz="2000" dirty="0"/>
              <a:t>единство подходов к воспитанию, учитывая, что воспитание является приоритетной национальной  целью.  </a:t>
            </a:r>
          </a:p>
          <a:p>
            <a:r>
              <a:rPr lang="ru-RU" sz="2000" dirty="0" smtClean="0"/>
              <a:t> </a:t>
            </a:r>
            <a:r>
              <a:rPr lang="ru-RU" sz="2000" dirty="0"/>
              <a:t>Обеспечить создание условий для профессионального развития педагогов, эффективно используя все ресурсы, предлагаемые нам на федеральном и республиканском уровне.</a:t>
            </a:r>
          </a:p>
          <a:p>
            <a:r>
              <a:rPr lang="ru-RU" sz="2000" dirty="0" smtClean="0"/>
              <a:t> </a:t>
            </a:r>
            <a:r>
              <a:rPr lang="ru-RU" sz="2000" dirty="0"/>
              <a:t>Обеспечить внедрение эффективных образовательных технологий обучения школьников, учитывая принцип индивидуальности.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474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729763"/>
            <a:ext cx="10444935" cy="57677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>
                <a:solidFill>
                  <a:schemeClr val="accent2"/>
                </a:solidFill>
              </a:rPr>
              <a:t>Благодарю Вас, коллеги, </a:t>
            </a:r>
            <a:endParaRPr lang="ru-RU" sz="3600" b="1" dirty="0" smtClean="0">
              <a:solidFill>
                <a:schemeClr val="accent2"/>
              </a:solidFill>
            </a:endParaRPr>
          </a:p>
          <a:p>
            <a:pPr marL="0" indent="0" algn="ctr">
              <a:buNone/>
            </a:pPr>
            <a:r>
              <a:rPr lang="ru-RU" sz="3600" b="1" dirty="0" smtClean="0">
                <a:solidFill>
                  <a:schemeClr val="accent2"/>
                </a:solidFill>
              </a:rPr>
              <a:t>за </a:t>
            </a:r>
            <a:r>
              <a:rPr lang="ru-RU" sz="3600" b="1" dirty="0">
                <a:solidFill>
                  <a:schemeClr val="accent2"/>
                </a:solidFill>
              </a:rPr>
              <a:t>самоотверженность, </a:t>
            </a:r>
            <a:r>
              <a:rPr lang="ru-RU" sz="3600" b="1" dirty="0" smtClean="0">
                <a:solidFill>
                  <a:schemeClr val="accent2"/>
                </a:solidFill>
              </a:rPr>
              <a:t>верность</a:t>
            </a:r>
          </a:p>
          <a:p>
            <a:pPr marL="0" indent="0" algn="ctr">
              <a:buNone/>
            </a:pPr>
            <a:r>
              <a:rPr lang="ru-RU" sz="3600" b="1" dirty="0" smtClean="0">
                <a:solidFill>
                  <a:schemeClr val="accent2"/>
                </a:solidFill>
              </a:rPr>
              <a:t> </a:t>
            </a:r>
            <a:r>
              <a:rPr lang="ru-RU" sz="3600" b="1" dirty="0">
                <a:solidFill>
                  <a:schemeClr val="accent2"/>
                </a:solidFill>
              </a:rPr>
              <a:t>профессии, любовь к детям! </a:t>
            </a:r>
            <a:endParaRPr lang="ru-RU" sz="3600" b="1" dirty="0" smtClean="0">
              <a:solidFill>
                <a:schemeClr val="accent2"/>
              </a:solidFill>
            </a:endParaRPr>
          </a:p>
          <a:p>
            <a:pPr marL="0" indent="0" algn="ctr">
              <a:buNone/>
            </a:pPr>
            <a:r>
              <a:rPr lang="ru-RU" sz="3600" b="1" dirty="0" smtClean="0">
                <a:solidFill>
                  <a:schemeClr val="accent2"/>
                </a:solidFill>
              </a:rPr>
              <a:t>Поздравляю </a:t>
            </a:r>
            <a:r>
              <a:rPr lang="ru-RU" sz="3600" b="1" dirty="0">
                <a:solidFill>
                  <a:schemeClr val="accent2"/>
                </a:solidFill>
              </a:rPr>
              <a:t>с началом нового </a:t>
            </a:r>
            <a:endParaRPr lang="ru-RU" sz="3600" b="1" dirty="0" smtClean="0">
              <a:solidFill>
                <a:schemeClr val="accent2"/>
              </a:solidFill>
            </a:endParaRPr>
          </a:p>
          <a:p>
            <a:pPr marL="0" indent="0" algn="ctr">
              <a:buNone/>
            </a:pPr>
            <a:r>
              <a:rPr lang="ru-RU" sz="3600" b="1" dirty="0" smtClean="0">
                <a:solidFill>
                  <a:schemeClr val="accent2"/>
                </a:solidFill>
              </a:rPr>
              <a:t>учебного </a:t>
            </a:r>
            <a:r>
              <a:rPr lang="ru-RU" sz="3600" b="1" dirty="0">
                <a:solidFill>
                  <a:schemeClr val="accent2"/>
                </a:solidFill>
              </a:rPr>
              <a:t>года! Желаю только высоких достижений! </a:t>
            </a:r>
            <a:endParaRPr lang="ru-RU" sz="3600" b="1" dirty="0" smtClean="0">
              <a:solidFill>
                <a:schemeClr val="accent2"/>
              </a:solidFill>
            </a:endParaRPr>
          </a:p>
          <a:p>
            <a:pPr marL="0" indent="0" algn="ctr">
              <a:buNone/>
            </a:pPr>
            <a:r>
              <a:rPr lang="ru-RU" sz="3600" b="1" dirty="0" smtClean="0">
                <a:solidFill>
                  <a:schemeClr val="accent2"/>
                </a:solidFill>
              </a:rPr>
              <a:t>Берегите </a:t>
            </a:r>
            <a:r>
              <a:rPr lang="ru-RU" sz="3600" b="1" dirty="0">
                <a:solidFill>
                  <a:schemeClr val="accent2"/>
                </a:solidFill>
              </a:rPr>
              <a:t>себя, своих близких и наших детей!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743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069515" cy="6881818"/>
          </a:xfrm>
        </p:spPr>
      </p:pic>
    </p:spTree>
    <p:extLst>
      <p:ext uri="{BB962C8B-B14F-4D97-AF65-F5344CB8AC3E}">
        <p14:creationId xmlns:p14="http://schemas.microsoft.com/office/powerpoint/2010/main" val="143180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Дошкольное образование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561" y="2306516"/>
            <a:ext cx="3090374" cy="422362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054" y="140677"/>
            <a:ext cx="3793164" cy="27783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94" y="1440961"/>
            <a:ext cx="3710354" cy="46960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2548" y="3175978"/>
            <a:ext cx="4082907" cy="345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71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36747" cy="38814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747" y="2882868"/>
            <a:ext cx="5300176" cy="39751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92" y="3928284"/>
            <a:ext cx="4422531" cy="288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07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«Воспитатель года»</a:t>
            </a:r>
            <a:br>
              <a:rPr lang="ru-RU" dirty="0" smtClean="0"/>
            </a:br>
            <a:r>
              <a:rPr lang="ru-RU" dirty="0" smtClean="0"/>
              <a:t>«Лучший классный руководитель»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930400"/>
            <a:ext cx="3555166" cy="474022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921" y="1930400"/>
            <a:ext cx="6580682" cy="474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51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«Учитель года»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62" y="1679331"/>
            <a:ext cx="5521785" cy="339383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009" y="3798738"/>
            <a:ext cx="5405314" cy="30404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820" y="309809"/>
            <a:ext cx="2750234" cy="343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34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932658" cy="1320800"/>
          </a:xfrm>
        </p:spPr>
        <p:txBody>
          <a:bodyPr/>
          <a:lstStyle/>
          <a:p>
            <a:pPr algn="ctr"/>
            <a:r>
              <a:rPr lang="ru-RU" dirty="0"/>
              <a:t>Проект «Цифровая образовательная среда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758463"/>
            <a:ext cx="8596668" cy="4282900"/>
          </a:xfrm>
        </p:spPr>
        <p:txBody>
          <a:bodyPr/>
          <a:lstStyle/>
          <a:p>
            <a:r>
              <a:rPr lang="ru-RU" dirty="0"/>
              <a:t>Проект «Цифровая образовательная среда», реализуемый в рамках нацпроекта «Образование», направлен на приобретение в школы дополнительного презентационного и компьютерного оборудования, оснащение учебных заведений высокоскоростным интернетом, а также создание единой образовательной платформы. В этом году наши школы начали получать компьютерную технику и в 2021-2022 г </a:t>
            </a:r>
            <a:r>
              <a:rPr lang="ru-RU" dirty="0" smtClean="0"/>
              <a:t>продолжится  оснащение  школ.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657" y="3745522"/>
            <a:ext cx="5944281" cy="287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27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19808"/>
            <a:ext cx="9882228" cy="1710592"/>
          </a:xfrm>
        </p:spPr>
        <p:txBody>
          <a:bodyPr>
            <a:normAutofit/>
          </a:bodyPr>
          <a:lstStyle/>
          <a:p>
            <a:r>
              <a:rPr lang="ru-RU" dirty="0" smtClean="0"/>
              <a:t>Национальный проект «Образование»</a:t>
            </a:r>
            <a:br>
              <a:rPr lang="ru-RU" dirty="0" smtClean="0"/>
            </a:br>
            <a:r>
              <a:rPr lang="ru-RU" dirty="0" smtClean="0"/>
              <a:t>Региональный проект «Современная школа»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1450731"/>
            <a:ext cx="9468989" cy="516108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/>
              <a:t> </a:t>
            </a:r>
          </a:p>
          <a:p>
            <a:pPr marL="0" indent="0">
              <a:buNone/>
            </a:pPr>
            <a:r>
              <a:rPr lang="ru-RU" sz="2800" b="1" dirty="0"/>
              <a:t>Участниками национального проекта «Образование» регионального проекта «Современная школа» в рамках мероприятия по открытию центров образования профилей «Точка роста» стали :</a:t>
            </a:r>
          </a:p>
          <a:p>
            <a:r>
              <a:rPr lang="ru-RU" sz="2800" b="1" dirty="0"/>
              <a:t>2020 году цифровой и гуманитарный профиль в МБОУ </a:t>
            </a:r>
            <a:r>
              <a:rPr lang="ru-RU" sz="2800" b="1" dirty="0" err="1"/>
              <a:t>Нижнегорская</a:t>
            </a:r>
            <a:r>
              <a:rPr lang="ru-RU" sz="2800" b="1" dirty="0"/>
              <a:t> СОШ № 2», МБОУ «Садовская СОШ».</a:t>
            </a:r>
          </a:p>
          <a:p>
            <a:r>
              <a:rPr lang="ru-RU" sz="2800" b="1" dirty="0"/>
              <a:t>2021 году естественно-научного и технологического профиль в МБОУ «</a:t>
            </a:r>
            <a:r>
              <a:rPr lang="ru-RU" sz="2800" b="1" dirty="0" err="1"/>
              <a:t>Жемчужинская</a:t>
            </a:r>
            <a:r>
              <a:rPr lang="ru-RU" sz="2800" b="1" dirty="0"/>
              <a:t>  средняя общеобразовательная школа-детский сад» и </a:t>
            </a:r>
            <a:r>
              <a:rPr lang="ru-RU" sz="2800" b="1" dirty="0" smtClean="0"/>
              <a:t>МБОУ </a:t>
            </a:r>
            <a:r>
              <a:rPr lang="ru-RU" sz="2800" b="1" dirty="0"/>
              <a:t>«</a:t>
            </a:r>
            <a:r>
              <a:rPr lang="ru-RU" sz="2800" b="1" dirty="0" err="1"/>
              <a:t>Зоркинская</a:t>
            </a:r>
            <a:r>
              <a:rPr lang="ru-RU" sz="2800" b="1" dirty="0"/>
              <a:t> средняя общеобразовательная школа-детский </a:t>
            </a:r>
            <a:r>
              <a:rPr lang="ru-RU" sz="2800" b="1" dirty="0" smtClean="0"/>
              <a:t>сад   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852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755" y="3776820"/>
            <a:ext cx="4105247" cy="29844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14" y="205337"/>
            <a:ext cx="4196692" cy="31409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755" y="105936"/>
            <a:ext cx="4105247" cy="30639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14" y="3750591"/>
            <a:ext cx="4196692" cy="3004949"/>
          </a:xfrm>
          <a:prstGeom prst="rect">
            <a:avLst/>
          </a:prstGeom>
        </p:spPr>
      </p:pic>
      <p:sp>
        <p:nvSpPr>
          <p:cNvPr id="10" name="Объект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654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355</TotalTime>
  <Words>518</Words>
  <Application>Microsoft Office PowerPoint</Application>
  <PresentationFormat>Широкоэкранный</PresentationFormat>
  <Paragraphs>57</Paragraphs>
  <Slides>22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Calibri</vt:lpstr>
      <vt:lpstr>Times New Roman</vt:lpstr>
      <vt:lpstr>Trebuchet MS</vt:lpstr>
      <vt:lpstr>Wingdings 3</vt:lpstr>
      <vt:lpstr>Аспект</vt:lpstr>
      <vt:lpstr>Презентация PowerPoint</vt:lpstr>
      <vt:lpstr>Презентация PowerPoint</vt:lpstr>
      <vt:lpstr>Дошкольное образование </vt:lpstr>
      <vt:lpstr>Презентация PowerPoint</vt:lpstr>
      <vt:lpstr>«Воспитатель года» «Лучший классный руководитель»</vt:lpstr>
      <vt:lpstr>«Учитель года»</vt:lpstr>
      <vt:lpstr>Проект «Цифровая образовательная среда»</vt:lpstr>
      <vt:lpstr>Национальный проект «Образование» Региональный проект «Современная школа»</vt:lpstr>
      <vt:lpstr>Презентация PowerPoint</vt:lpstr>
      <vt:lpstr>Развитие физической культуры и спорта</vt:lpstr>
      <vt:lpstr>Презентация PowerPoint</vt:lpstr>
      <vt:lpstr>Ремонтные работы</vt:lpstr>
      <vt:lpstr>В 2021 году приобретено производственное оборудование для пищеблоков: МБОУ «Новогригорьевская СОШ-ДС»,МБОУ «Червоновская СОШ-ДС, МБОУ «Зоркинская СОШ-ДС»,МБОУ Пшеничненская СОШ,МБОУ Чкаловская СОШ, МБОУ Охотская СОШ,МБОУ Изобильненская  СОШ-ДС». </vt:lpstr>
      <vt:lpstr>      Идет установка модульного пищеблока в МБОУ «Ивановская СОШ». Заказана ПСД для капитального ремонта пищеблоков: МБОУ Жемчужинская СОШДС, МБОУ Дрофинская СОШ, МБОУ Лиственская СОШ. Подготовлена экспертиза для пищеблока начальной школы МБОУ «Нижнегорская школа-лицей № 1». </vt:lpstr>
      <vt:lpstr>Подвоз</vt:lpstr>
      <vt:lpstr>Программа "Одаренные дети" </vt:lpstr>
      <vt:lpstr>Презентация PowerPoint</vt:lpstr>
      <vt:lpstr>Презентация PowerPoint</vt:lpstr>
      <vt:lpstr>Презентация PowerPoint</vt:lpstr>
      <vt:lpstr>Задачи на 2021-2022 учебный год: 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МАРИНА</dc:creator>
  <cp:lastModifiedBy>МАРИНА</cp:lastModifiedBy>
  <cp:revision>25</cp:revision>
  <dcterms:created xsi:type="dcterms:W3CDTF">2021-08-25T17:48:10Z</dcterms:created>
  <dcterms:modified xsi:type="dcterms:W3CDTF">2021-08-26T18:54:30Z</dcterms:modified>
</cp:coreProperties>
</file>